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2FAE9-9371-4124-91EB-5A594F15348C}" type="datetimeFigureOut">
              <a:rPr lang="zh-TW" altLang="en-US" smtClean="0"/>
              <a:t>2019/6/26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B6D55-404E-42BD-BAAA-5F125F0D8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180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nutrition/topics/ida/en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ncbi.nlm.nih.gov/pmc/articles/PMC3074887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nutrition/topics/ida/en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ncbi.nlm.nih.gov/pmc/articles/PMC3074887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nutrition/topics/ida/en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ncbi.nlm.nih.gov/pmc/articles/PMC3074887/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Sources: </a:t>
            </a:r>
          </a:p>
          <a:p>
            <a:r>
              <a:rPr lang="en-US" i="1" dirty="0" smtClean="0">
                <a:hlinkClick r:id="rId3"/>
              </a:rPr>
              <a:t>http://www.who.int/nutrition/topics/ida/en/</a:t>
            </a:r>
            <a:endParaRPr lang="en-US" i="1" dirty="0" smtClean="0"/>
          </a:p>
          <a:p>
            <a:r>
              <a:rPr lang="en-US" i="1" dirty="0" smtClean="0">
                <a:hlinkClick r:id="rId4"/>
              </a:rPr>
              <a:t>https://www.ncbi.nlm.nih.gov/pmc/articles/PMC3074887/</a:t>
            </a:r>
            <a:r>
              <a:rPr lang="en-US" i="1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F1818-6EC2-467F-94D7-E8F7A628779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1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Sources: </a:t>
            </a:r>
          </a:p>
          <a:p>
            <a:r>
              <a:rPr lang="en-US" i="1" dirty="0" smtClean="0">
                <a:hlinkClick r:id="rId3"/>
              </a:rPr>
              <a:t>http://www.who.int/nutrition/topics/ida/en/</a:t>
            </a:r>
            <a:endParaRPr lang="en-US" i="1" dirty="0" smtClean="0"/>
          </a:p>
          <a:p>
            <a:r>
              <a:rPr lang="en-US" i="1" dirty="0" smtClean="0">
                <a:hlinkClick r:id="rId4"/>
              </a:rPr>
              <a:t>https://www.ncbi.nlm.nih.gov/pmc/articles/PMC3074887/</a:t>
            </a:r>
            <a:r>
              <a:rPr lang="en-US" i="1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F1818-6EC2-467F-94D7-E8F7A628779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17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Sources: </a:t>
            </a:r>
          </a:p>
          <a:p>
            <a:r>
              <a:rPr lang="en-US" i="1" dirty="0" smtClean="0">
                <a:hlinkClick r:id="rId3"/>
              </a:rPr>
              <a:t>http://www.who.int/nutrition/topics/ida/en/</a:t>
            </a:r>
            <a:endParaRPr lang="en-US" i="1" dirty="0" smtClean="0"/>
          </a:p>
          <a:p>
            <a:r>
              <a:rPr lang="en-US" i="1" dirty="0" smtClean="0">
                <a:hlinkClick r:id="rId4"/>
              </a:rPr>
              <a:t>https://www.ncbi.nlm.nih.gov/pmc/articles/PMC3074887/</a:t>
            </a:r>
            <a:r>
              <a:rPr lang="en-US" i="1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F1818-6EC2-467F-94D7-E8F7A628779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17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F1818-6EC2-467F-94D7-E8F7A628779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4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5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5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273845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1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8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7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5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78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88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6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6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03DEB-47F5-4F61-A96F-D55C9AA5C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6CC5-5EA3-466E-8EA5-D39E8E9EE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1851" y="1570972"/>
            <a:ext cx="5792153" cy="3143905"/>
          </a:xfrm>
        </p:spPr>
        <p:txBody>
          <a:bodyPr>
            <a:noAutofit/>
          </a:bodyPr>
          <a:lstStyle/>
          <a:p>
            <a:pPr algn="l"/>
            <a:r>
              <a:rPr lang="zh-TW" altLang="en-US" sz="5400" b="1" kern="100" dirty="0" smtClean="0">
                <a:latin typeface="微軟正黑體"/>
                <a:ea typeface="微軟正黑體"/>
                <a:cs typeface="微軟正黑體"/>
              </a:rPr>
              <a:t>愛尚它</a:t>
            </a:r>
            <a:r>
              <a:rPr lang="en-US" altLang="zh-TW" sz="5400" b="1" kern="100" baseline="30000" dirty="0" smtClean="0">
                <a:latin typeface="微軟正黑體"/>
                <a:ea typeface="微軟正黑體"/>
                <a:cs typeface="微軟正黑體"/>
              </a:rPr>
              <a:t>®</a:t>
            </a:r>
            <a:br>
              <a:rPr lang="en-US" altLang="zh-TW" sz="5400" b="1" kern="100" baseline="30000" dirty="0" smtClean="0">
                <a:latin typeface="微軟正黑體"/>
                <a:ea typeface="微軟正黑體"/>
                <a:cs typeface="微軟正黑體"/>
              </a:rPr>
            </a:br>
            <a:r>
              <a:rPr lang="zh-TW" altLang="en-US" sz="5400" b="1" kern="100" dirty="0" smtClean="0">
                <a:latin typeface="微軟正黑體"/>
                <a:ea typeface="微軟正黑體"/>
                <a:cs typeface="微軟正黑體"/>
              </a:rPr>
              <a:t>葡萄</a:t>
            </a:r>
            <a:r>
              <a:rPr lang="zh-TW" altLang="en-US" sz="5400" b="1" kern="100" dirty="0">
                <a:latin typeface="微軟正黑體"/>
                <a:ea typeface="微軟正黑體"/>
                <a:cs typeface="微軟正黑體"/>
              </a:rPr>
              <a:t>籽</a:t>
            </a:r>
            <a:r>
              <a:rPr lang="zh-TW" altLang="en-US" sz="5400" b="1" kern="100" dirty="0" smtClean="0">
                <a:latin typeface="微軟正黑體"/>
                <a:ea typeface="微軟正黑體"/>
                <a:cs typeface="微軟正黑體"/>
              </a:rPr>
              <a:t>、松</a:t>
            </a:r>
            <a:r>
              <a:rPr lang="zh-TW" altLang="en-US" sz="5400" b="1" kern="100" dirty="0">
                <a:latin typeface="微軟正黑體"/>
                <a:ea typeface="微軟正黑體"/>
                <a:cs typeface="微軟正黑體"/>
              </a:rPr>
              <a:t>樹皮</a:t>
            </a:r>
            <a:r>
              <a:rPr lang="zh-TW" altLang="en-US" sz="5400" b="1" kern="100" dirty="0" smtClean="0">
                <a:latin typeface="微軟正黑體"/>
                <a:ea typeface="微軟正黑體"/>
                <a:cs typeface="微軟正黑體"/>
              </a:rPr>
              <a:t>、</a:t>
            </a:r>
            <a:r>
              <a:rPr lang="en-US" altLang="zh-TW" sz="5400" b="1" kern="100" dirty="0" smtClean="0">
                <a:latin typeface="微軟正黑體"/>
                <a:ea typeface="微軟正黑體"/>
                <a:cs typeface="微軟正黑體"/>
              </a:rPr>
              <a:t/>
            </a:r>
            <a:br>
              <a:rPr lang="en-US" altLang="zh-TW" sz="5400" b="1" kern="100" dirty="0" smtClean="0">
                <a:latin typeface="微軟正黑體"/>
                <a:ea typeface="微軟正黑體"/>
                <a:cs typeface="微軟正黑體"/>
              </a:rPr>
            </a:br>
            <a:r>
              <a:rPr lang="zh-TW" altLang="en-US" sz="5400" b="1" kern="100" dirty="0" smtClean="0">
                <a:latin typeface="微軟正黑體"/>
                <a:ea typeface="微軟正黑體"/>
                <a:cs typeface="微軟正黑體"/>
              </a:rPr>
              <a:t>紅酒萃取物</a:t>
            </a:r>
            <a:r>
              <a:rPr lang="en-US" altLang="zh-TW" sz="5400" b="1" kern="100" dirty="0" smtClean="0">
                <a:latin typeface="微軟正黑體"/>
                <a:ea typeface="微軟正黑體"/>
                <a:cs typeface="微軟正黑體"/>
              </a:rPr>
              <a:t/>
            </a:r>
            <a:br>
              <a:rPr lang="en-US" altLang="zh-TW" sz="5400" b="1" kern="100" dirty="0" smtClean="0">
                <a:latin typeface="微軟正黑體"/>
                <a:ea typeface="微軟正黑體"/>
                <a:cs typeface="微軟正黑體"/>
              </a:rPr>
            </a:br>
            <a:r>
              <a:rPr lang="zh-TW" altLang="zh-TW" sz="5400" b="1" kern="100" dirty="0" smtClean="0">
                <a:solidFill>
                  <a:srgbClr val="0070C0"/>
                </a:solidFill>
                <a:latin typeface="微軟正黑體"/>
                <a:ea typeface="微軟正黑體"/>
                <a:cs typeface="微軟正黑體"/>
              </a:rPr>
              <a:t>隨身包</a:t>
            </a:r>
            <a:endParaRPr lang="en-US" sz="5400" b="1" dirty="0">
              <a:solidFill>
                <a:srgbClr val="0070C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371475" cy="5143500"/>
          </a:xfrm>
          <a:prstGeom prst="rect">
            <a:avLst/>
          </a:prstGeom>
          <a:gradFill flip="none" rotWithShape="1">
            <a:gsLst>
              <a:gs pos="0">
                <a:srgbClr val="0099CC">
                  <a:shade val="30000"/>
                  <a:satMod val="115000"/>
                </a:srgbClr>
              </a:gs>
              <a:gs pos="50000">
                <a:srgbClr val="0099CC">
                  <a:shade val="67500"/>
                  <a:satMod val="115000"/>
                </a:srgbClr>
              </a:gs>
              <a:gs pos="100000">
                <a:srgbClr val="0099CC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359246" y="-3987767"/>
            <a:ext cx="409575" cy="8385110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79450" y="0"/>
            <a:ext cx="371475" cy="51435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349721" y="736633"/>
            <a:ext cx="428625" cy="8385110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pic>
        <p:nvPicPr>
          <p:cNvPr id="11" name="Picture 7" descr="markettaiwan-1354515724_600.jpg"/>
          <p:cNvPicPr>
            <a:picLocks noChangeAspect="1"/>
          </p:cNvPicPr>
          <p:nvPr/>
        </p:nvPicPr>
        <p:blipFill>
          <a:blip r:embed="rId2" cstate="print"/>
          <a:srcRect l="1304" t="27391" b="30870"/>
          <a:stretch>
            <a:fillRect/>
          </a:stretch>
        </p:blipFill>
        <p:spPr>
          <a:xfrm>
            <a:off x="7544136" y="447798"/>
            <a:ext cx="1235824" cy="522640"/>
          </a:xfrm>
          <a:prstGeom prst="rect">
            <a:avLst/>
          </a:prstGeom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3773110" y="4769197"/>
            <a:ext cx="4983481" cy="37430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Clr>
                <a:srgbClr val="4F81BD"/>
              </a:buClr>
              <a:buFontTx/>
              <a:buNone/>
              <a:defRPr/>
            </a:pPr>
            <a:r>
              <a:rPr lang="zh-TW" altLang="en-US" sz="1600" baseline="30000" dirty="0" smtClean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©</a:t>
            </a:r>
            <a:r>
              <a:rPr lang="zh-TW" altLang="en-US" sz="1600" dirty="0" smtClean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1600" dirty="0" smtClean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2019 </a:t>
            </a:r>
            <a:r>
              <a:rPr lang="zh-CN" altLang="en-US" sz="1600" dirty="0" smtClean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美安</a:t>
            </a:r>
            <a:r>
              <a:rPr lang="zh-TW" altLang="en-US" sz="160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台</a:t>
            </a:r>
            <a:r>
              <a:rPr lang="zh-CN" altLang="en-US" sz="1600" dirty="0" smtClean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灣公司版權所有</a:t>
            </a:r>
            <a:r>
              <a:rPr lang="zh-TW" altLang="en-US" sz="1600" dirty="0" smtClean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僅</a:t>
            </a:r>
            <a:r>
              <a:rPr lang="zh-TW" altLang="en-US" sz="160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供內部教育訓練使用</a:t>
            </a:r>
            <a:endParaRPr lang="en-US" altLang="zh-TW" sz="1600" dirty="0" smtClean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Clr>
                <a:srgbClr val="4F81BD"/>
              </a:buClr>
              <a:buFontTx/>
              <a:buNone/>
              <a:defRPr/>
            </a:pPr>
            <a:endParaRPr lang="zh-TW" altLang="en-US" sz="16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0" y="432438"/>
            <a:ext cx="2259055" cy="8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6" t="12639" r="10664" b="15932"/>
          <a:stretch/>
        </p:blipFill>
        <p:spPr>
          <a:xfrm>
            <a:off x="405767" y="1752232"/>
            <a:ext cx="2936460" cy="265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5400000">
            <a:off x="4457607" y="-4448273"/>
            <a:ext cx="228797" cy="9144000"/>
          </a:xfrm>
          <a:prstGeom prst="rect">
            <a:avLst/>
          </a:prstGeom>
          <a:gradFill flip="none" rotWithShape="1">
            <a:gsLst>
              <a:gs pos="0">
                <a:srgbClr val="0099CC">
                  <a:shade val="30000"/>
                  <a:satMod val="115000"/>
                </a:srgbClr>
              </a:gs>
              <a:gs pos="50000">
                <a:srgbClr val="0099CC">
                  <a:shade val="67500"/>
                  <a:satMod val="115000"/>
                </a:srgbClr>
              </a:gs>
              <a:gs pos="100000">
                <a:srgbClr val="0099CC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4463047" y="-4157081"/>
            <a:ext cx="217913" cy="9144000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4463048" y="156582"/>
            <a:ext cx="217913" cy="9144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4452940" y="452438"/>
            <a:ext cx="238125" cy="9144000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88720" y="1645308"/>
            <a:ext cx="6960870" cy="294893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內含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山桑果萃取物、葡萄籽萃取物、紅酒萃取物、松樹皮萃取物和柑橘生物類黃酮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。</a:t>
            </a:r>
            <a:endParaRPr lang="en-US" altLang="zh-TW" dirty="0" smtClean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松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樹皮萃取物、葡萄籽萃取物及紅酒萃取物是</a:t>
            </a:r>
            <a:r>
              <a:rPr lang="en-US" altLang="zh-TW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OPC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的來源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。</a:t>
            </a:r>
            <a:endParaRPr lang="en-US" altLang="zh-TW" dirty="0" smtClean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en-US" altLang="zh-TW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OPC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（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原花色素低聚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物</a:t>
            </a:r>
            <a:r>
              <a:rPr lang="en-US" altLang="zh-TW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/</a:t>
            </a:r>
            <a:r>
              <a:rPr lang="en-US" altLang="zh-TW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 Oligomeric </a:t>
            </a:r>
            <a:r>
              <a:rPr lang="en-US" altLang="zh-TW" dirty="0" err="1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Proanthocyanidins</a:t>
            </a:r>
            <a:r>
              <a:rPr lang="en-US" altLang="zh-TW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）有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助維持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健康。</a:t>
            </a:r>
          </a:p>
        </p:txBody>
      </p:sp>
      <p:sp>
        <p:nvSpPr>
          <p:cNvPr id="2" name="矩形 1"/>
          <p:cNvSpPr/>
          <p:nvPr/>
        </p:nvSpPr>
        <p:spPr>
          <a:xfrm>
            <a:off x="1714500" y="663315"/>
            <a:ext cx="6126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9900FF"/>
                </a:solidFill>
                <a:latin typeface="微軟正黑體"/>
                <a:ea typeface="微軟正黑體"/>
                <a:cs typeface="微軟正黑體"/>
              </a:rPr>
              <a:t>具有等滲透特性的營養補充品</a:t>
            </a:r>
            <a:r>
              <a:rPr lang="en-US" altLang="zh-TW" sz="3600" b="1" dirty="0">
                <a:solidFill>
                  <a:srgbClr val="9900FF"/>
                </a:solidFill>
                <a:latin typeface="微軟正黑體"/>
                <a:ea typeface="微軟正黑體"/>
                <a:cs typeface="微軟正黑體"/>
              </a:rPr>
              <a:t>!</a:t>
            </a:r>
            <a:r>
              <a:rPr lang="zh-TW" altLang="en-US" sz="3600" b="1" dirty="0">
                <a:solidFill>
                  <a:srgbClr val="9900FF"/>
                </a:solidFill>
                <a:latin typeface="微軟正黑體"/>
                <a:ea typeface="微軟正黑體"/>
                <a:cs typeface="微軟正黑體"/>
              </a:rPr>
              <a:t> </a:t>
            </a:r>
            <a:endParaRPr lang="en-US" altLang="zh-TW" sz="3600" b="1" dirty="0">
              <a:solidFill>
                <a:srgbClr val="9900FF"/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7" y="663313"/>
            <a:ext cx="982977" cy="3815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923" y="-1588"/>
            <a:ext cx="798513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8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5400000">
            <a:off x="4457607" y="-4448273"/>
            <a:ext cx="228797" cy="9144000"/>
          </a:xfrm>
          <a:prstGeom prst="rect">
            <a:avLst/>
          </a:prstGeom>
          <a:gradFill flip="none" rotWithShape="1">
            <a:gsLst>
              <a:gs pos="0">
                <a:srgbClr val="0099CC">
                  <a:shade val="30000"/>
                  <a:satMod val="115000"/>
                </a:srgbClr>
              </a:gs>
              <a:gs pos="50000">
                <a:srgbClr val="0099CC">
                  <a:shade val="67500"/>
                  <a:satMod val="115000"/>
                </a:srgbClr>
              </a:gs>
              <a:gs pos="100000">
                <a:srgbClr val="0099CC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4463047" y="-4157081"/>
            <a:ext cx="217913" cy="9144000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4463048" y="156582"/>
            <a:ext cx="217913" cy="9144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4452940" y="452438"/>
            <a:ext cx="238125" cy="9144000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pic>
        <p:nvPicPr>
          <p:cNvPr id="9" name="Picture 6" descr="image0099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0606" y="3934400"/>
            <a:ext cx="1311040" cy="635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矩形 1"/>
          <p:cNvSpPr/>
          <p:nvPr/>
        </p:nvSpPr>
        <p:spPr>
          <a:xfrm>
            <a:off x="1064628" y="3984626"/>
            <a:ext cx="58635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i="1" dirty="0">
                <a:solidFill>
                  <a:prstClr val="white">
                    <a:lumMod val="50000"/>
                  </a:prstClr>
                </a:solidFill>
                <a:latin typeface="微軟正黑體"/>
                <a:ea typeface="微軟正黑體"/>
                <a:cs typeface="微軟正黑體"/>
              </a:rPr>
              <a:t>碧容健</a:t>
            </a:r>
            <a:r>
              <a:rPr lang="en-US" altLang="zh-TW" sz="1600" i="1" baseline="30000" dirty="0">
                <a:solidFill>
                  <a:prstClr val="white">
                    <a:lumMod val="50000"/>
                  </a:prstClr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zh-TW" altLang="en-US" sz="1600" i="1" dirty="0">
                <a:solidFill>
                  <a:prstClr val="white">
                    <a:lumMod val="50000"/>
                  </a:prstClr>
                </a:solidFill>
                <a:latin typeface="微軟正黑體"/>
                <a:ea typeface="微軟正黑體"/>
                <a:cs typeface="微軟正黑體"/>
              </a:rPr>
              <a:t>為賀發研究機構</a:t>
            </a:r>
            <a:r>
              <a:rPr lang="en-US" altLang="zh-TW" sz="1600" i="1" dirty="0">
                <a:solidFill>
                  <a:prstClr val="white">
                    <a:lumMod val="50000"/>
                  </a:prstClr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lang="en-US" altLang="zh-TW" sz="1600" i="1" dirty="0" err="1">
                <a:solidFill>
                  <a:prstClr val="white">
                    <a:lumMod val="50000"/>
                  </a:prstClr>
                </a:solidFill>
                <a:latin typeface="微軟正黑體"/>
                <a:ea typeface="微軟正黑體"/>
                <a:cs typeface="微軟正黑體"/>
              </a:rPr>
              <a:t>Horphag</a:t>
            </a:r>
            <a:r>
              <a:rPr lang="en-US" altLang="zh-TW" sz="1600" i="1" dirty="0">
                <a:solidFill>
                  <a:prstClr val="white">
                    <a:lumMod val="50000"/>
                  </a:prstClr>
                </a:solidFill>
                <a:latin typeface="微軟正黑體"/>
                <a:ea typeface="微軟正黑體"/>
                <a:cs typeface="微軟正黑體"/>
              </a:rPr>
              <a:t> Research Ltd.)</a:t>
            </a:r>
            <a:r>
              <a:rPr lang="zh-TW" altLang="en-US" sz="1600" i="1" dirty="0">
                <a:solidFill>
                  <a:prstClr val="white">
                    <a:lumMod val="50000"/>
                  </a:prstClr>
                </a:solidFill>
                <a:latin typeface="微軟正黑體"/>
                <a:ea typeface="微軟正黑體"/>
                <a:cs typeface="微軟正黑體"/>
              </a:rPr>
              <a:t>的註冊商標，此產品受一個或多個美國專利和其他國際專利的保護。</a:t>
            </a:r>
            <a:endParaRPr lang="en-US" altLang="zh-TW" sz="1600" i="1" dirty="0">
              <a:solidFill>
                <a:prstClr val="white">
                  <a:lumMod val="50000"/>
                </a:prstClr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32" y="3877946"/>
            <a:ext cx="734409" cy="741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455194" y="1131344"/>
            <a:ext cx="6014436" cy="280305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愛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尚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它</a:t>
            </a:r>
            <a:r>
              <a:rPr lang="en-US" altLang="zh-TW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葡萄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籽、松樹皮、紅酒萃取精華含有碧容健</a:t>
            </a:r>
            <a:r>
              <a:rPr lang="en-US" altLang="zh-TW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en-US" altLang="zh-TW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 (</a:t>
            </a:r>
            <a:r>
              <a:rPr lang="en-US" altLang="zh-TW" dirty="0" err="1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Pycnogenol</a:t>
            </a:r>
            <a:r>
              <a:rPr lang="en-US" altLang="zh-TW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en-US" altLang="zh-TW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)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。</a:t>
            </a:r>
            <a:endParaRPr lang="en-US" altLang="zh-TW" dirty="0" smtClean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碧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容健</a:t>
            </a:r>
            <a:r>
              <a:rPr lang="en-US" altLang="zh-TW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是一種天然植物萃取物，萃取自法國的海岸松樹皮，是目前廣為研究的生物類黃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酮。</a:t>
            </a:r>
            <a:endParaRPr lang="en-US" altLang="zh-TW" sz="2400" dirty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1628" y="1124763"/>
            <a:ext cx="2169188" cy="227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79"/>
          <a:stretch/>
        </p:blipFill>
        <p:spPr bwMode="auto">
          <a:xfrm>
            <a:off x="8353076" y="-1"/>
            <a:ext cx="802354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5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5400000">
            <a:off x="4457607" y="-4448273"/>
            <a:ext cx="228797" cy="9144000"/>
          </a:xfrm>
          <a:prstGeom prst="rect">
            <a:avLst/>
          </a:prstGeom>
          <a:gradFill flip="none" rotWithShape="1">
            <a:gsLst>
              <a:gs pos="0">
                <a:srgbClr val="0099CC">
                  <a:shade val="30000"/>
                  <a:satMod val="115000"/>
                </a:srgbClr>
              </a:gs>
              <a:gs pos="50000">
                <a:srgbClr val="0099CC">
                  <a:shade val="67500"/>
                  <a:satMod val="115000"/>
                </a:srgbClr>
              </a:gs>
              <a:gs pos="100000">
                <a:srgbClr val="0099CC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4463047" y="-4157081"/>
            <a:ext cx="217913" cy="9144000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4463048" y="156582"/>
            <a:ext cx="217913" cy="9144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4452940" y="452438"/>
            <a:ext cx="238125" cy="9144000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93641" y="862804"/>
            <a:ext cx="5070253" cy="36884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愛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尚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它</a:t>
            </a:r>
            <a:r>
              <a:rPr lang="en-US" altLang="zh-TW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膳食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營養補充品是以等滲透溶液方式傳輸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。</a:t>
            </a:r>
            <a:endParaRPr lang="en-US" altLang="zh-TW" dirty="0" smtClean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愛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尚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它</a:t>
            </a:r>
            <a:r>
              <a:rPr lang="en-US" altLang="zh-TW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產品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讓營養價值不易流失，有效率的獲得營養素。</a:t>
            </a:r>
          </a:p>
          <a:p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每包含有一份</a:t>
            </a:r>
            <a:r>
              <a:rPr lang="en-US" altLang="zh-TW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OPC-3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。</a:t>
            </a:r>
            <a:endParaRPr lang="en-US" altLang="zh-TW" dirty="0" smtClean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鋁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箔包裝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，</a:t>
            </a:r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易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保存、好攜帶。</a:t>
            </a:r>
            <a:endParaRPr lang="en-US" altLang="zh-TW" dirty="0" smtClean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每盒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含有</a:t>
            </a:r>
            <a:r>
              <a:rPr lang="en-US" altLang="zh-TW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90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包，分享推廣更方便</a:t>
            </a:r>
            <a:r>
              <a:rPr lang="en-US" altLang="zh-TW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!</a:t>
            </a:r>
          </a:p>
          <a:p>
            <a:endParaRPr lang="en-US" altLang="zh-TW" dirty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endParaRPr lang="zh-TW" altLang="en-US" sz="1800" dirty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79"/>
          <a:stretch/>
        </p:blipFill>
        <p:spPr bwMode="auto">
          <a:xfrm>
            <a:off x="8353078" y="2"/>
            <a:ext cx="802354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6" t="12639" r="10664" b="15932"/>
          <a:stretch/>
        </p:blipFill>
        <p:spPr>
          <a:xfrm>
            <a:off x="194313" y="1680210"/>
            <a:ext cx="2839307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6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371475" cy="5143500"/>
          </a:xfrm>
          <a:prstGeom prst="rect">
            <a:avLst/>
          </a:prstGeom>
          <a:gradFill flip="none" rotWithShape="1">
            <a:gsLst>
              <a:gs pos="0">
                <a:srgbClr val="0099CC">
                  <a:shade val="30000"/>
                  <a:satMod val="115000"/>
                </a:srgbClr>
              </a:gs>
              <a:gs pos="50000">
                <a:srgbClr val="0099CC">
                  <a:shade val="67500"/>
                  <a:satMod val="115000"/>
                </a:srgbClr>
              </a:gs>
              <a:gs pos="100000">
                <a:srgbClr val="0099CC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359246" y="-3987767"/>
            <a:ext cx="409575" cy="8385110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56590" y="0"/>
            <a:ext cx="371475" cy="51435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349721" y="736633"/>
            <a:ext cx="428625" cy="8385110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3528" y="671311"/>
            <a:ext cx="61973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solidFill>
                  <a:srgbClr val="0070C0"/>
                </a:solidFill>
              </a:rPr>
              <a:t>Q.</a:t>
            </a:r>
            <a:r>
              <a:rPr lang="zh-TW" altLang="en-US" sz="2000" b="1" dirty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食用愛尚它</a:t>
            </a:r>
            <a:r>
              <a:rPr lang="en-US" altLang="zh-TW" sz="2000" b="1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zh-TW" altLang="en-US" sz="2000" b="1" dirty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葡萄籽、松樹皮、紅酒萃取精華粉末安全嗎？</a:t>
            </a:r>
            <a:endParaRPr lang="en-US" altLang="zh-TW" sz="2000" b="1" dirty="0">
              <a:solidFill>
                <a:prstClr val="black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sz="2000" dirty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原花色素是人類健康飲食中最寶貴的成份之一。</a:t>
            </a:r>
            <a:endParaRPr lang="en-US" altLang="zh-TW" sz="2000" dirty="0">
              <a:solidFill>
                <a:prstClr val="black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sz="2000" dirty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歐洲人已使用原花色素多年。</a:t>
            </a:r>
            <a:r>
              <a:rPr lang="en-US" altLang="zh-TW" sz="2000" dirty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OPC-3</a:t>
            </a:r>
            <a:r>
              <a:rPr lang="zh-TW" altLang="en-US" sz="2000" dirty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含有原花色素</a:t>
            </a:r>
            <a:r>
              <a:rPr lang="zh-TW" altLang="en-US" sz="2000" dirty="0" smtClean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，加上</a:t>
            </a:r>
            <a:r>
              <a:rPr lang="zh-TW" altLang="en-US" sz="2000" dirty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謹慎調配的鉀及少量糖份，組成了等滲透系統。</a:t>
            </a:r>
            <a:endParaRPr lang="en-US" altLang="zh-TW" sz="2000" dirty="0">
              <a:solidFill>
                <a:prstClr val="black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en-US" altLang="zh-TW" sz="2000" dirty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OPC-3</a:t>
            </a:r>
            <a:r>
              <a:rPr lang="zh-TW" altLang="en-US" sz="2000" dirty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不含有害的化學物質、防腐劑及酒精。</a:t>
            </a:r>
            <a:endParaRPr lang="en-US" altLang="zh-TW" sz="2000" dirty="0">
              <a:solidFill>
                <a:prstClr val="black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endParaRPr lang="en-US" altLang="zh-CN" sz="2000" b="1" dirty="0">
              <a:solidFill>
                <a:prstClr val="black"/>
              </a:solidFill>
            </a:endParaRPr>
          </a:p>
          <a:p>
            <a:r>
              <a:rPr lang="en-US" altLang="zh-TW" sz="2800" b="1" dirty="0">
                <a:solidFill>
                  <a:srgbClr val="0070C0"/>
                </a:solidFill>
              </a:rPr>
              <a:t>Q. </a:t>
            </a:r>
            <a:r>
              <a:rPr lang="zh-CN" altLang="zh-TW" sz="2000" b="1" dirty="0">
                <a:solidFill>
                  <a:prstClr val="black"/>
                </a:solidFill>
              </a:rPr>
              <a:t>什麼是生物類黃酮？ </a:t>
            </a:r>
            <a:endParaRPr lang="zh-TW" altLang="zh-TW" sz="2000" dirty="0">
              <a:solidFill>
                <a:prstClr val="black"/>
              </a:solidFill>
            </a:endParaRPr>
          </a:p>
          <a:p>
            <a:r>
              <a:rPr lang="zh-CN" altLang="zh-TW" sz="2000" dirty="0">
                <a:solidFill>
                  <a:prstClr val="black"/>
                </a:solidFill>
              </a:rPr>
              <a:t>生物類黃酮是植物性有機複合物。</a:t>
            </a:r>
            <a:endParaRPr lang="en-US" altLang="zh-CN" sz="2000" dirty="0">
              <a:solidFill>
                <a:prstClr val="black"/>
              </a:solidFill>
            </a:endParaRPr>
          </a:p>
          <a:p>
            <a:r>
              <a:rPr lang="zh-CN" altLang="zh-TW" sz="2000" dirty="0">
                <a:solidFill>
                  <a:prstClr val="black"/>
                </a:solidFill>
              </a:rPr>
              <a:t>植物和水果擁有不同的顏色，是因為個別含有不同的生物類黃酮。生物類黃酮可幫助維持健康，在營養學上扮演重要的角色。</a:t>
            </a:r>
            <a:endParaRPr lang="en-US" altLang="zh-TW" sz="2000" dirty="0">
              <a:solidFill>
                <a:prstClr val="black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5580">
            <a:off x="6158268" y="561785"/>
            <a:ext cx="2195513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368" y="2697482"/>
            <a:ext cx="193131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79"/>
          <a:stretch/>
        </p:blipFill>
        <p:spPr bwMode="auto">
          <a:xfrm>
            <a:off x="8325707" y="2"/>
            <a:ext cx="802354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4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371475" cy="5143500"/>
          </a:xfrm>
          <a:prstGeom prst="rect">
            <a:avLst/>
          </a:prstGeom>
          <a:gradFill flip="none" rotWithShape="1">
            <a:gsLst>
              <a:gs pos="0">
                <a:srgbClr val="0099CC">
                  <a:shade val="30000"/>
                  <a:satMod val="115000"/>
                </a:srgbClr>
              </a:gs>
              <a:gs pos="50000">
                <a:srgbClr val="0099CC">
                  <a:shade val="67500"/>
                  <a:satMod val="115000"/>
                </a:srgbClr>
              </a:gs>
              <a:gs pos="100000">
                <a:srgbClr val="0099CC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359246" y="-3987767"/>
            <a:ext cx="409575" cy="8385110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56590" y="0"/>
            <a:ext cx="371475" cy="51435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349721" y="736633"/>
            <a:ext cx="428625" cy="8385110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90161" y="1245341"/>
            <a:ext cx="52553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solidFill>
                  <a:srgbClr val="0070C0"/>
                </a:solidFill>
              </a:rPr>
              <a:t>Q. </a:t>
            </a:r>
            <a:r>
              <a:rPr lang="zh-TW" altLang="en-US" sz="2000" b="1" dirty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使用方式</a:t>
            </a:r>
            <a:r>
              <a:rPr lang="en-US" altLang="zh-TW" sz="2000" b="1" dirty="0">
                <a:solidFill>
                  <a:prstClr val="black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?</a:t>
            </a:r>
          </a:p>
          <a:p>
            <a:r>
              <a:rPr lang="zh-TW" altLang="en-US" sz="2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為了保持產品的等滲透狀態，</a:t>
            </a:r>
            <a:r>
              <a:rPr lang="zh-TW" altLang="en-US" sz="2000" b="1" dirty="0">
                <a:solidFill>
                  <a:srgbClr val="00B050"/>
                </a:solidFill>
                <a:latin typeface="微軟正黑體"/>
                <a:ea typeface="微軟正黑體"/>
                <a:cs typeface="微軟正黑體"/>
              </a:rPr>
              <a:t>每一包</a:t>
            </a:r>
            <a:r>
              <a:rPr lang="zh-TW" altLang="en-US" sz="2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愛尚它</a:t>
            </a:r>
            <a:r>
              <a:rPr lang="en-US" altLang="zh-TW" sz="2000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zh-TW" altLang="en-US" sz="2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葡萄籽、松樹皮、紅酒萃取精華隨身包請搭配</a:t>
            </a:r>
            <a:r>
              <a:rPr lang="en-US" altLang="zh-TW" sz="2000" b="1" dirty="0">
                <a:solidFill>
                  <a:srgbClr val="00B050"/>
                </a:solidFill>
                <a:latin typeface="微軟正黑體"/>
                <a:ea typeface="微軟正黑體"/>
                <a:cs typeface="微軟正黑體"/>
              </a:rPr>
              <a:t>60</a:t>
            </a:r>
            <a:r>
              <a:rPr lang="zh-TW" altLang="en-US" sz="2000" b="1" dirty="0">
                <a:solidFill>
                  <a:srgbClr val="00B050"/>
                </a:solidFill>
                <a:latin typeface="微軟正黑體"/>
                <a:ea typeface="微軟正黑體"/>
                <a:cs typeface="微軟正黑體"/>
              </a:rPr>
              <a:t>毫升</a:t>
            </a:r>
            <a:r>
              <a:rPr lang="zh-TW" altLang="en-US" sz="2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的水空腹飲用。</a:t>
            </a:r>
            <a:endParaRPr lang="en-US" altLang="zh-TW" sz="2000" dirty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endParaRPr lang="en-US" altLang="zh-TW" sz="2000" dirty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en-US" altLang="zh-TW" sz="2800" b="1" dirty="0">
                <a:solidFill>
                  <a:srgbClr val="0070C0"/>
                </a:solidFill>
              </a:rPr>
              <a:t>Q.</a:t>
            </a:r>
            <a:r>
              <a:rPr lang="zh-CN" altLang="zh-TW" sz="2000" b="1" dirty="0">
                <a:solidFill>
                  <a:prstClr val="black"/>
                </a:solidFill>
              </a:rPr>
              <a:t>食用愛尚它</a:t>
            </a:r>
            <a:r>
              <a:rPr lang="en-US" altLang="zh-TW" sz="2000" b="1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zh-TW" altLang="en-US" sz="2000" b="1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葡萄籽、松樹皮、紅酒萃取精華隨身包</a:t>
            </a:r>
            <a:r>
              <a:rPr lang="zh-CN" altLang="zh-TW" sz="2000" b="1" dirty="0">
                <a:solidFill>
                  <a:prstClr val="black"/>
                </a:solidFill>
              </a:rPr>
              <a:t>時，可以以汽水、果汁或咖啡等飲料來代替水嗎？ </a:t>
            </a:r>
            <a:endParaRPr lang="zh-TW" altLang="zh-TW" sz="2000" dirty="0">
              <a:solidFill>
                <a:prstClr val="black"/>
              </a:solidFill>
            </a:endParaRPr>
          </a:p>
          <a:p>
            <a:r>
              <a:rPr lang="zh-CN" altLang="zh-TW" sz="2000" dirty="0">
                <a:solidFill>
                  <a:prstClr val="black"/>
                </a:solidFill>
              </a:rPr>
              <a:t>可以，但我們並不建議這樣飲用。</a:t>
            </a:r>
            <a:endParaRPr lang="en-US" altLang="zh-CN" sz="2000" dirty="0">
              <a:solidFill>
                <a:prstClr val="black"/>
              </a:solidFill>
            </a:endParaRPr>
          </a:p>
          <a:p>
            <a:r>
              <a:rPr lang="zh-CN" altLang="zh-TW" sz="2000" dirty="0">
                <a:solidFill>
                  <a:prstClr val="black"/>
                </a:solidFill>
              </a:rPr>
              <a:t>產品應該依照指示食用。</a:t>
            </a:r>
            <a:endParaRPr lang="zh-TW" altLang="zh-TW" sz="20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42" y="409630"/>
            <a:ext cx="2195513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https://images.marketamerica.com/site/ix/desktop/images/pages/home/with-isotoni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6" y="2013003"/>
            <a:ext cx="2166937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491" y="22860"/>
            <a:ext cx="798513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19" t="2353" r="35924" b="10004"/>
          <a:stretch/>
        </p:blipFill>
        <p:spPr>
          <a:xfrm rot="5400000">
            <a:off x="1444646" y="2973964"/>
            <a:ext cx="806661" cy="248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371475" cy="5143500"/>
          </a:xfrm>
          <a:prstGeom prst="rect">
            <a:avLst/>
          </a:prstGeom>
          <a:gradFill flip="none" rotWithShape="1">
            <a:gsLst>
              <a:gs pos="0">
                <a:srgbClr val="0099CC">
                  <a:shade val="30000"/>
                  <a:satMod val="115000"/>
                </a:srgbClr>
              </a:gs>
              <a:gs pos="50000">
                <a:srgbClr val="0099CC">
                  <a:shade val="67500"/>
                  <a:satMod val="115000"/>
                </a:srgbClr>
              </a:gs>
              <a:gs pos="100000">
                <a:srgbClr val="0099CC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359246" y="-3987767"/>
            <a:ext cx="409575" cy="8385110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56590" y="0"/>
            <a:ext cx="371475" cy="51435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349721" y="736633"/>
            <a:ext cx="428625" cy="8385110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81200" y="1063308"/>
            <a:ext cx="566450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solidFill>
                  <a:srgbClr val="0070C0"/>
                </a:solidFill>
              </a:rPr>
              <a:t>Q. </a:t>
            </a:r>
            <a:r>
              <a:rPr lang="zh-CN" altLang="zh-TW" sz="2000" b="1" dirty="0">
                <a:solidFill>
                  <a:prstClr val="black"/>
                </a:solidFill>
              </a:rPr>
              <a:t>抗凝血劑</a:t>
            </a:r>
            <a:r>
              <a:rPr lang="en-US" altLang="zh-TW" sz="2000" b="1" dirty="0">
                <a:solidFill>
                  <a:prstClr val="black"/>
                </a:solidFill>
              </a:rPr>
              <a:t>(Warfarin)</a:t>
            </a:r>
            <a:r>
              <a:rPr lang="zh-CN" altLang="zh-TW" sz="2000" b="1" dirty="0">
                <a:solidFill>
                  <a:prstClr val="black"/>
                </a:solidFill>
              </a:rPr>
              <a:t>、阿斯匹靈或其他常用的藥品可以與</a:t>
            </a:r>
            <a:r>
              <a:rPr lang="en-US" altLang="zh-TW" sz="2000" b="1" dirty="0">
                <a:solidFill>
                  <a:prstClr val="black"/>
                </a:solidFill>
              </a:rPr>
              <a:t>OPC-3</a:t>
            </a:r>
            <a:r>
              <a:rPr lang="zh-CN" altLang="zh-TW" sz="2000" b="1" dirty="0">
                <a:solidFill>
                  <a:prstClr val="black"/>
                </a:solidFill>
              </a:rPr>
              <a:t>併用嗎</a:t>
            </a:r>
            <a:r>
              <a:rPr lang="en-US" altLang="zh-TW" sz="2000" b="1" dirty="0">
                <a:solidFill>
                  <a:prstClr val="black"/>
                </a:solidFill>
              </a:rPr>
              <a:t>? </a:t>
            </a:r>
            <a:endParaRPr lang="zh-TW" altLang="zh-TW" sz="2000" dirty="0">
              <a:solidFill>
                <a:prstClr val="black"/>
              </a:solidFill>
            </a:endParaRPr>
          </a:p>
          <a:p>
            <a:r>
              <a:rPr lang="zh-CN" altLang="zh-TW" sz="2000" dirty="0">
                <a:solidFill>
                  <a:prstClr val="black"/>
                </a:solidFill>
              </a:rPr>
              <a:t>假如您正服用處方藥品，我們建議您先諮詢醫護人員，主動告訴醫護人員您食用營養補充食品。</a:t>
            </a:r>
            <a:endParaRPr lang="en-US" altLang="zh-CN" sz="2000" dirty="0">
              <a:solidFill>
                <a:prstClr val="black"/>
              </a:solidFill>
            </a:endParaRPr>
          </a:p>
          <a:p>
            <a:endParaRPr lang="en-US" altLang="zh-CN" sz="2800" dirty="0">
              <a:solidFill>
                <a:prstClr val="black"/>
              </a:solidFill>
            </a:endParaRPr>
          </a:p>
          <a:p>
            <a:r>
              <a:rPr lang="en-US" altLang="zh-TW" sz="2800" b="1" dirty="0">
                <a:solidFill>
                  <a:srgbClr val="0070C0"/>
                </a:solidFill>
              </a:rPr>
              <a:t>Q. </a:t>
            </a:r>
            <a:r>
              <a:rPr lang="zh-CN" altLang="zh-TW" sz="2000" b="1" dirty="0">
                <a:solidFill>
                  <a:prstClr val="black"/>
                </a:solidFill>
              </a:rPr>
              <a:t>為何在食用</a:t>
            </a:r>
            <a:r>
              <a:rPr lang="en-US" altLang="zh-TW" sz="2000" b="1" dirty="0">
                <a:solidFill>
                  <a:prstClr val="black"/>
                </a:solidFill>
              </a:rPr>
              <a:t>OPC-3</a:t>
            </a:r>
            <a:r>
              <a:rPr lang="zh-CN" altLang="zh-TW" sz="2000" b="1" dirty="0">
                <a:solidFill>
                  <a:prstClr val="black"/>
                </a:solidFill>
              </a:rPr>
              <a:t>之後，我的胃感到不舒服？ </a:t>
            </a:r>
            <a:endParaRPr lang="zh-TW" altLang="zh-TW" sz="2000" dirty="0">
              <a:solidFill>
                <a:prstClr val="black"/>
              </a:solidFill>
            </a:endParaRPr>
          </a:p>
          <a:p>
            <a:r>
              <a:rPr lang="zh-CN" altLang="zh-TW" sz="2000" dirty="0">
                <a:solidFill>
                  <a:prstClr val="black"/>
                </a:solidFill>
              </a:rPr>
              <a:t>有些人對於愛尚它</a:t>
            </a:r>
            <a:r>
              <a:rPr lang="en-US" altLang="zh-TW" sz="2000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zh-CN" altLang="zh-TW" sz="2000" dirty="0">
                <a:solidFill>
                  <a:prstClr val="black"/>
                </a:solidFill>
              </a:rPr>
              <a:t>產品中的檸檬酸成分比較敏感，因而感到不舒服。建議可以食用較少份量（或分次使用）</a:t>
            </a:r>
            <a:r>
              <a:rPr lang="en-US" altLang="zh-TW" sz="2000" dirty="0">
                <a:solidFill>
                  <a:prstClr val="black"/>
                </a:solidFill>
              </a:rPr>
              <a:t>OPC-3</a:t>
            </a:r>
            <a:r>
              <a:rPr lang="zh-CN" altLang="zh-TW" sz="2000" dirty="0">
                <a:solidFill>
                  <a:prstClr val="black"/>
                </a:solidFill>
              </a:rPr>
              <a:t>，或先諮詢您的醫護人員。</a:t>
            </a:r>
            <a:endParaRPr lang="zh-TW" altLang="zh-TW" sz="20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40" y="2355450"/>
            <a:ext cx="2071607" cy="19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37" y="261623"/>
            <a:ext cx="2195513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79"/>
          <a:stretch/>
        </p:blipFill>
        <p:spPr bwMode="auto">
          <a:xfrm>
            <a:off x="8337137" y="2"/>
            <a:ext cx="802354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1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371475" cy="5143500"/>
          </a:xfrm>
          <a:prstGeom prst="rect">
            <a:avLst/>
          </a:prstGeom>
          <a:gradFill flip="none" rotWithShape="1">
            <a:gsLst>
              <a:gs pos="0">
                <a:srgbClr val="0099CC">
                  <a:shade val="30000"/>
                  <a:satMod val="115000"/>
                </a:srgbClr>
              </a:gs>
              <a:gs pos="50000">
                <a:srgbClr val="0099CC">
                  <a:shade val="67500"/>
                  <a:satMod val="115000"/>
                </a:srgbClr>
              </a:gs>
              <a:gs pos="100000">
                <a:srgbClr val="0099CC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359246" y="-3987767"/>
            <a:ext cx="409575" cy="8385110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56590" y="0"/>
            <a:ext cx="371475" cy="51435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349721" y="736633"/>
            <a:ext cx="428625" cy="8385110"/>
          </a:xfrm>
          <a:prstGeom prst="rect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25248" y="2393526"/>
            <a:ext cx="45725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產品代號</a:t>
            </a:r>
            <a:r>
              <a:rPr lang="en-US" altLang="zh-TW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: T13086 </a:t>
            </a:r>
          </a:p>
          <a:p>
            <a:r>
              <a:rPr lang="zh-TW" altLang="en-US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超連鎖</a:t>
            </a:r>
            <a:r>
              <a:rPr lang="en-US" altLang="zh-TW" sz="2400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zh-TW" altLang="en-US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成本價</a:t>
            </a:r>
            <a:r>
              <a:rPr lang="en-US" altLang="zh-TW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:</a:t>
            </a:r>
            <a:r>
              <a:rPr lang="en-US" altLang="zh-CN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NT$2,075</a:t>
            </a:r>
            <a:r>
              <a:rPr lang="en-US" altLang="zh-TW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  </a:t>
            </a:r>
          </a:p>
          <a:p>
            <a:r>
              <a:rPr lang="zh-TW" altLang="en-US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建議零售價</a:t>
            </a:r>
            <a:r>
              <a:rPr lang="en-US" altLang="zh-TW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: NT$2,905  </a:t>
            </a:r>
          </a:p>
          <a:p>
            <a:r>
              <a:rPr lang="en-US" altLang="zh-TW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BV: 43.5</a:t>
            </a:r>
          </a:p>
          <a:p>
            <a:endParaRPr lang="en-US" altLang="zh-TW" sz="2400" dirty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每盒含有</a:t>
            </a:r>
            <a:r>
              <a:rPr lang="en-US" altLang="zh-TW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90</a:t>
            </a:r>
            <a:r>
              <a:rPr lang="zh-TW" altLang="en-US" sz="24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包</a:t>
            </a:r>
            <a:endParaRPr lang="en-US" altLang="zh-TW" sz="2400" dirty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" name="標題 1"/>
          <p:cNvSpPr txBox="1">
            <a:spLocks/>
          </p:cNvSpPr>
          <p:nvPr/>
        </p:nvSpPr>
        <p:spPr>
          <a:xfrm>
            <a:off x="525245" y="525616"/>
            <a:ext cx="7970170" cy="16902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愛尚它</a:t>
            </a:r>
            <a:r>
              <a:rPr lang="en-US" altLang="zh-TW" sz="4000" b="1" baseline="300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®</a:t>
            </a:r>
            <a:r>
              <a:rPr lang="zh-TW" altLang="en-US" sz="4000" b="1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葡萄籽</a:t>
            </a:r>
            <a:r>
              <a:rPr lang="zh-TW" altLang="en-US" sz="4000" b="1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、松樹皮、</a:t>
            </a:r>
            <a:endParaRPr lang="en-US" altLang="zh-TW" sz="4000" b="1" dirty="0" smtClean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sz="4000" b="1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紅酒萃取物</a:t>
            </a:r>
            <a:r>
              <a:rPr lang="en-US" altLang="zh-TW" sz="4000" b="1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-</a:t>
            </a:r>
            <a:r>
              <a:rPr lang="zh-TW" altLang="en-US" sz="4000" b="1" dirty="0" smtClean="0">
                <a:solidFill>
                  <a:srgbClr val="0070C0"/>
                </a:solidFill>
                <a:latin typeface="微軟正黑體"/>
                <a:ea typeface="微軟正黑體"/>
                <a:cs typeface="微軟正黑體"/>
              </a:rPr>
              <a:t>隨身包</a:t>
            </a:r>
            <a:endParaRPr lang="zh-TW" altLang="en-US" sz="4000" b="1" dirty="0">
              <a:solidFill>
                <a:srgbClr val="0070C0"/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6" t="12639" r="10664" b="15932"/>
          <a:stretch/>
        </p:blipFill>
        <p:spPr>
          <a:xfrm>
            <a:off x="5290352" y="1661993"/>
            <a:ext cx="3205067" cy="290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6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628</Words>
  <Application>Microsoft Office PowerPoint</Application>
  <PresentationFormat>如螢幕大小 (16:9)</PresentationFormat>
  <Paragraphs>54</Paragraphs>
  <Slides>8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Theme</vt:lpstr>
      <vt:lpstr>愛尚它® 葡萄籽、松樹皮、 紅酒萃取物 隨身包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愛尚它® 葡萄籽、松樹皮、 紅酒萃取物 隨身包</dc:title>
  <dc:creator>Laura Chen</dc:creator>
  <cp:lastModifiedBy>Laura Chen</cp:lastModifiedBy>
  <cp:revision>4</cp:revision>
  <dcterms:created xsi:type="dcterms:W3CDTF">2019-04-16T05:19:51Z</dcterms:created>
  <dcterms:modified xsi:type="dcterms:W3CDTF">2019-06-26T08:04:03Z</dcterms:modified>
</cp:coreProperties>
</file>